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717" r:id="rId2"/>
    <p:sldId id="949" r:id="rId3"/>
    <p:sldId id="957" r:id="rId4"/>
    <p:sldId id="899" r:id="rId5"/>
    <p:sldId id="890" r:id="rId6"/>
    <p:sldId id="877" r:id="rId7"/>
    <p:sldId id="858" r:id="rId8"/>
    <p:sldId id="976" r:id="rId9"/>
    <p:sldId id="977" r:id="rId10"/>
    <p:sldId id="920" r:id="rId11"/>
    <p:sldId id="921" r:id="rId12"/>
  </p:sldIdLst>
  <p:sldSz cx="12192000" cy="6858000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92"/>
    <p:restoredTop sz="94521"/>
  </p:normalViewPr>
  <p:slideViewPr>
    <p:cSldViewPr snapToGrid="0">
      <p:cViewPr varScale="1">
        <p:scale>
          <a:sx n="99" d="100"/>
          <a:sy n="99" d="100"/>
        </p:scale>
        <p:origin x="200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92BF7D9-6C1A-4D6C-83E5-358E6381BEC0}" type="datetimeFigureOut">
              <a:rPr lang="en-GB"/>
              <a:pPr>
                <a:defRPr/>
              </a:pPr>
              <a:t>09/12/2020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08AC383-E8D4-418C-A662-3DD45A4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425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A02002F-36B9-4F2F-A2C3-5E0234098E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813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 anchor="b"/>
          <a:lstStyle>
            <a:lvl1pPr defTabSz="9509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20000"/>
              </a:spcBef>
            </a:pPr>
            <a:fld id="{64DE5CAA-29DC-45C9-A91A-ED15791F335F}" type="slidenum">
              <a:rPr lang="en-US" sz="1200">
                <a:solidFill>
                  <a:schemeClr val="bg1"/>
                </a:solidFill>
              </a:rPr>
              <a:pPr algn="r">
                <a:spcBef>
                  <a:spcPct val="20000"/>
                </a:spcBef>
              </a:pPr>
              <a:t>1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2677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hypotenus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7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-white-transpgi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1050" y="-819150"/>
            <a:ext cx="96943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UoB-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2" y="549275"/>
            <a:ext cx="3600449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City panora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11" descr="footer-crest-template cropped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1" y="278204"/>
            <a:ext cx="3445052" cy="11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10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467784" y="6111290"/>
            <a:ext cx="7981949" cy="9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solidFill>
                  <a:schemeClr val="bg1"/>
                </a:solidFill>
              </a:rPr>
              <a:t>Communication Systems &amp; Networks Group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solidFill>
                  <a:schemeClr val="bg1"/>
                </a:solidFill>
              </a:rPr>
              <a:t>University of Bristol  © CSN Group 2018</a:t>
            </a:r>
          </a:p>
          <a:p>
            <a:pPr>
              <a:spcBef>
                <a:spcPts val="300"/>
              </a:spcBef>
              <a:defRPr/>
            </a:pPr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7"/>
          <p:cNvSpPr>
            <a:spLocks noGrp="1" noChangeArrowheads="1"/>
          </p:cNvSpPr>
          <p:nvPr userDrawn="1">
            <p:ph type="sldNum" sz="quarter" idx="10"/>
          </p:nvPr>
        </p:nvSpPr>
        <p:spPr>
          <a:xfrm>
            <a:off x="-48603" y="6528721"/>
            <a:ext cx="6858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1" name="Picture 11" descr="footer-crest-template cropped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77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2" name="Rectangle 3"/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  <p:pic>
          <p:nvPicPr>
            <p:cNvPr id="7176" name="Picture 4" descr="footer-crest-template cropp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13770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7" r:id="rId1"/>
    <p:sldLayoutId id="2147485308" r:id="rId2"/>
  </p:sldLayoutIdLst>
  <p:hf hdr="0" ftr="0" dt="0"/>
  <p:txStyles>
    <p:titleStyle>
      <a:lvl1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+mj-lt"/>
          <a:ea typeface="+mj-ea"/>
          <a:cs typeface="+mj-cs"/>
        </a:defRPr>
      </a:lvl1pPr>
      <a:lvl2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2pPr>
      <a:lvl3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3pPr>
      <a:lvl4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4pPr>
      <a:lvl5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5pPr>
      <a:lvl6pPr marL="8985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6pPr>
      <a:lvl7pPr marL="13557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7pPr>
      <a:lvl8pPr marL="18129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8pPr>
      <a:lvl9pPr marL="22701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-1" y="1944886"/>
            <a:ext cx="12191999" cy="3357563"/>
          </a:xfrm>
        </p:spPr>
        <p:txBody>
          <a:bodyPr anchor="ctr"/>
          <a:lstStyle/>
          <a:p>
            <a:pPr marL="0" indent="0" algn="ctr">
              <a:lnSpc>
                <a:spcPts val="5500"/>
              </a:lnSpc>
              <a:spcBef>
                <a:spcPct val="0"/>
              </a:spcBef>
              <a:buNone/>
            </a:pPr>
            <a:r>
              <a:rPr lang="en-US" sz="4400" b="1" dirty="0">
                <a:solidFill>
                  <a:srgbClr val="B01C2E"/>
                </a:solidFill>
              </a:rPr>
              <a:t>Examples for lectures</a:t>
            </a:r>
          </a:p>
          <a:p>
            <a:pPr marL="0" indent="0" algn="ctr">
              <a:spcBef>
                <a:spcPct val="0"/>
              </a:spcBef>
              <a:buNone/>
            </a:pPr>
            <a:br>
              <a:rPr lang="en-US" sz="4400" b="1" dirty="0">
                <a:solidFill>
                  <a:srgbClr val="B01C2E"/>
                </a:solidFill>
              </a:rPr>
            </a:br>
            <a:endParaRPr lang="en-US" sz="4000" i="1" dirty="0">
              <a:solidFill>
                <a:srgbClr val="B01C2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-1" y="3075709"/>
            <a:ext cx="12192000" cy="88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endParaRPr lang="en-GB" sz="3200" kern="0" dirty="0">
              <a:latin typeface="+mn-lt"/>
            </a:endParaRPr>
          </a:p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endParaRPr lang="en-GB" sz="1200" kern="0" dirty="0">
              <a:latin typeface="+mn-lt"/>
            </a:endParaRPr>
          </a:p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r>
              <a:rPr lang="en-GB" sz="1200" kern="0" dirty="0">
                <a:latin typeface="+mn-lt"/>
              </a:rPr>
              <a:t> </a:t>
            </a:r>
          </a:p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endParaRPr lang="en-GB" sz="2000" kern="0" dirty="0">
              <a:latin typeface="+mn-lt"/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0" y="6461131"/>
            <a:ext cx="65292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Mobile </a:t>
            </a:r>
            <a:r>
              <a:rPr lang="en-US">
                <a:solidFill>
                  <a:schemeClr val="bg1"/>
                </a:solidFill>
              </a:rPr>
              <a:t>Communications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626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dirty="0"/>
              <a:t>Doppler frequency </a:t>
            </a:r>
            <a:r>
              <a:rPr lang="mr-IN" dirty="0"/>
              <a:t>–</a:t>
            </a:r>
            <a:r>
              <a:rPr lang="en-GB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r="3889"/>
          <a:stretch/>
        </p:blipFill>
        <p:spPr>
          <a:xfrm>
            <a:off x="2415093" y="3611818"/>
            <a:ext cx="6546898" cy="11316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143000"/>
            <a:ext cx="118396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en-GB" sz="2400" kern="0" dirty="0">
                <a:latin typeface="+mn-lt"/>
              </a:rPr>
              <a:t>A vehicle is moving, with a speed of 80km/h, from point A to point B, driving away from the </a:t>
            </a:r>
            <a:r>
              <a:rPr lang="en-GB" sz="2400" kern="0" dirty="0" err="1">
                <a:latin typeface="+mn-lt"/>
              </a:rPr>
              <a:t>basestation</a:t>
            </a:r>
            <a:r>
              <a:rPr lang="en-GB" sz="2400" kern="0" dirty="0">
                <a:latin typeface="+mn-lt"/>
              </a:rPr>
              <a:t>, operating at 900MHz, which is at a distance of 2.5km. The distance that the vehicle has moved from point A to point B is 200m. We assume only one multipath with an angle of arrival of 0.52rads, and zero initial phase. Calculate the </a:t>
            </a:r>
            <a:r>
              <a:rPr lang="en-GB" sz="2400" kern="0" dirty="0" err="1">
                <a:latin typeface="+mn-lt"/>
              </a:rPr>
              <a:t>doppler</a:t>
            </a:r>
            <a:r>
              <a:rPr lang="en-GB" sz="2400" kern="0" dirty="0">
                <a:latin typeface="+mn-lt"/>
              </a:rPr>
              <a:t> frequency. </a:t>
            </a:r>
          </a:p>
        </p:txBody>
      </p:sp>
    </p:spTree>
    <p:extLst>
      <p:ext uri="{BB962C8B-B14F-4D97-AF65-F5344CB8AC3E}">
        <p14:creationId xmlns:p14="http://schemas.microsoft.com/office/powerpoint/2010/main" val="26991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dirty="0"/>
              <a:t>Doppler frequency </a:t>
            </a:r>
            <a:r>
              <a:rPr lang="mr-IN" dirty="0"/>
              <a:t>–</a:t>
            </a:r>
            <a:r>
              <a:rPr lang="en-GB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118396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en-GB" sz="2400" kern="0" dirty="0">
                <a:latin typeface="+mn-lt"/>
              </a:rPr>
              <a:t>A vehicle is moving, with a speed of 80km/h, from point A to point B, driving away from the </a:t>
            </a:r>
            <a:r>
              <a:rPr lang="en-GB" sz="2400" kern="0" dirty="0" err="1">
                <a:latin typeface="+mn-lt"/>
              </a:rPr>
              <a:t>basestation</a:t>
            </a:r>
            <a:r>
              <a:rPr lang="en-GB" sz="2400" kern="0" dirty="0">
                <a:latin typeface="+mn-lt"/>
              </a:rPr>
              <a:t>, operating at 900MHz, which is at a distance of 2.5km. The distance that the vehicle has moved from point A to point B is 200m. We assume only one multipath with an angle of arrival of 0.52rads</a:t>
            </a:r>
            <a:r>
              <a:rPr lang="en-GB" sz="2400" kern="0" dirty="0"/>
              <a:t> , and zero initial phase</a:t>
            </a:r>
            <a:r>
              <a:rPr lang="en-GB" sz="2400" kern="0" dirty="0">
                <a:latin typeface="+mn-lt"/>
              </a:rPr>
              <a:t>. Calculate the </a:t>
            </a:r>
            <a:r>
              <a:rPr lang="en-GB" sz="2400" kern="0" dirty="0" err="1">
                <a:latin typeface="+mn-lt"/>
              </a:rPr>
              <a:t>doppler</a:t>
            </a:r>
            <a:r>
              <a:rPr lang="en-GB" sz="2400" kern="0" dirty="0">
                <a:latin typeface="+mn-lt"/>
              </a:rPr>
              <a:t> frequency.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3669" y="3240664"/>
                <a:ext cx="285918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</a:rPr>
                        <m:t>𝑣</m:t>
                      </m:r>
                      <m:r>
                        <a:rPr lang="en-GB" b="0" i="1" smtClean="0">
                          <a:latin typeface="Cambria Math" charset="0"/>
                        </a:rPr>
                        <m:t>=80 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charset="0"/>
                            </a:rPr>
                            <m:t>3600</m:t>
                          </m:r>
                        </m:den>
                      </m:f>
                      <m:r>
                        <a:rPr lang="en-GB" b="0" i="1" smtClean="0">
                          <a:latin typeface="Cambria Math" charset="0"/>
                        </a:rPr>
                        <m:t>=22.22</m:t>
                      </m:r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  <m:r>
                        <a:rPr lang="en-GB" b="0" i="1" smtClean="0">
                          <a:latin typeface="Cambria Math" charset="0"/>
                        </a:rPr>
                        <m:t>/</m:t>
                      </m:r>
                      <m:r>
                        <a:rPr lang="en-GB" b="0" i="1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9" y="3240664"/>
                <a:ext cx="2859181" cy="5557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63668" y="5010875"/>
                <a:ext cx="67340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𝐷𝑂𝑃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charset="0"/>
                            </a:rPr>
                            <m:t>22.22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900×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8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0.52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charset="0"/>
                        </a:rPr>
                        <m:t>66.66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GB" b="0" i="1" smtClean="0">
                          <a:latin typeface="Cambria Math" charset="0"/>
                        </a:rPr>
                        <m:t>0.86=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charset="0"/>
                        </a:rPr>
                        <m:t>57.327</m:t>
                      </m:r>
                      <m:r>
                        <a:rPr lang="en-GB" b="0" i="1" smtClean="0">
                          <a:latin typeface="Cambria Math" charset="0"/>
                        </a:rPr>
                        <m:t>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8" y="5010875"/>
                <a:ext cx="6734023" cy="555793"/>
              </a:xfrm>
              <a:prstGeom prst="rect">
                <a:avLst/>
              </a:prstGeom>
              <a:blipFill>
                <a:blip r:embed="rId3"/>
                <a:stretch>
                  <a:fillRect l="-56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r="3889"/>
          <a:stretch/>
        </p:blipFill>
        <p:spPr>
          <a:xfrm>
            <a:off x="7014798" y="2844590"/>
            <a:ext cx="4582632" cy="792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63668" y="3947993"/>
                <a:ext cx="173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charset="0"/>
                        </a:rPr>
                        <m:t>f</m:t>
                      </m:r>
                      <m:r>
                        <a:rPr lang="en-GB" b="0" i="1" smtClean="0">
                          <a:latin typeface="Cambria Math" charset="0"/>
                        </a:rPr>
                        <m:t>=900 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GB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6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8" y="3947993"/>
                <a:ext cx="17367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456" t="-146667" r="-2105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8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Question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967529"/>
            <a:ext cx="118505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en-GB" sz="2800" i="1" kern="0" dirty="0"/>
              <a:t>Explain the physical mechanism that results in small scale fading environment. What effect does this have on the BER vs. SNR for a digital transmission?</a:t>
            </a:r>
          </a:p>
        </p:txBody>
      </p:sp>
      <p:sp>
        <p:nvSpPr>
          <p:cNvPr id="9" name="Rectangle 8"/>
          <p:cNvSpPr/>
          <p:nvPr/>
        </p:nvSpPr>
        <p:spPr>
          <a:xfrm>
            <a:off x="180813" y="2600497"/>
            <a:ext cx="1201118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2800" kern="0" dirty="0"/>
              <a:t>Small scale fading: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GB" sz="2800" kern="0" dirty="0"/>
              <a:t>occurs in a distance of a few wavelengths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GB" sz="2800" kern="0" dirty="0"/>
              <a:t>varies by 30-40dB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GB" sz="2800" kern="0" dirty="0"/>
              <a:t>result of constructive and destructive summation of multipath components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GB" sz="2800" kern="0" dirty="0"/>
              <a:t>Deep fades result in low instantaneous SNR</a:t>
            </a:r>
          </a:p>
          <a:p>
            <a:pPr marL="914400" lvl="1" indent="-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2800" kern="0" dirty="0"/>
              <a:t>High BER</a:t>
            </a:r>
          </a:p>
        </p:txBody>
      </p:sp>
    </p:spTree>
    <p:extLst>
      <p:ext uri="{BB962C8B-B14F-4D97-AF65-F5344CB8AC3E}">
        <p14:creationId xmlns:p14="http://schemas.microsoft.com/office/powerpoint/2010/main" val="10714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Questions 2-3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12057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en-GB" sz="2800" i="1" kern="0" dirty="0"/>
              <a:t>In which type of fading we have significant amplitude and phase changes?</a:t>
            </a:r>
          </a:p>
        </p:txBody>
      </p:sp>
      <p:sp>
        <p:nvSpPr>
          <p:cNvPr id="7" name="Rectangle 6"/>
          <p:cNvSpPr/>
          <p:nvPr/>
        </p:nvSpPr>
        <p:spPr>
          <a:xfrm>
            <a:off x="249941" y="4537474"/>
            <a:ext cx="11685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AutoNum type="alphaLcPeriod"/>
            </a:pPr>
            <a:r>
              <a:rPr lang="en-GB" sz="2800" kern="0" dirty="0"/>
              <a:t>Rayleigh 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AutoNum type="alphaLcPeriod"/>
            </a:pPr>
            <a:r>
              <a:rPr lang="en-GB" sz="2800" kern="0" dirty="0" err="1"/>
              <a:t>Rician</a:t>
            </a:r>
            <a:endParaRPr lang="en-GB" sz="2800" kern="0" dirty="0"/>
          </a:p>
        </p:txBody>
      </p:sp>
      <p:sp>
        <p:nvSpPr>
          <p:cNvPr id="8" name="Rectangle 7"/>
          <p:cNvSpPr/>
          <p:nvPr/>
        </p:nvSpPr>
        <p:spPr>
          <a:xfrm>
            <a:off x="125999" y="2298662"/>
            <a:ext cx="3657600" cy="457254"/>
          </a:xfrm>
          <a:prstGeom prst="rect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760" y="3793055"/>
            <a:ext cx="12057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</a:pPr>
            <a:r>
              <a:rPr lang="en-GB" sz="2800" i="1" kern="0" dirty="0"/>
              <a:t>In which scenario, all </a:t>
            </a:r>
            <a:r>
              <a:rPr lang="en-GB" sz="2800" i="1" kern="0" dirty="0" err="1"/>
              <a:t>multipaths</a:t>
            </a:r>
            <a:r>
              <a:rPr lang="en-GB" sz="2800" i="1" kern="0" dirty="0"/>
              <a:t> have approximately the same amplitude?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5999" y="1801809"/>
            <a:ext cx="11685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AutoNum type="alphaLcPeriod"/>
            </a:pPr>
            <a:r>
              <a:rPr lang="en-GB" sz="2800" kern="0" dirty="0"/>
              <a:t>Slow fading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AutoNum type="alphaLcPeriod"/>
            </a:pPr>
            <a:r>
              <a:rPr lang="en-GB" sz="2800" kern="0" dirty="0"/>
              <a:t>Fast fading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541" y="4572199"/>
            <a:ext cx="3657600" cy="457254"/>
          </a:xfrm>
          <a:prstGeom prst="rect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63" y="1756185"/>
            <a:ext cx="5473221" cy="17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Rayleigh fading over rectangular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414126" y="1143000"/>
            <a:ext cx="55873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GB" sz="2800" dirty="0"/>
              <a:t>Fading over a rectangular area (i.e. room)</a:t>
            </a:r>
          </a:p>
          <a:p>
            <a:pPr marL="457200" indent="-457200">
              <a:buFont typeface="Arial" charset="0"/>
              <a:buChar char="•"/>
            </a:pPr>
            <a:r>
              <a:rPr lang="en-GB" sz="2800" dirty="0"/>
              <a:t>Small movements in space result in changes in the envelope (amplitude)</a:t>
            </a:r>
          </a:p>
          <a:p>
            <a:pPr marL="457200" indent="-457200">
              <a:buFont typeface="Arial" charset="0"/>
              <a:buChar char="•"/>
            </a:pPr>
            <a:r>
              <a:rPr lang="en-GB" sz="2800" dirty="0"/>
              <a:t>Deep fades can be 40dB below the signal peaks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5226" r="6904" b="5226"/>
          <a:stretch/>
        </p:blipFill>
        <p:spPr>
          <a:xfrm>
            <a:off x="122847" y="1143000"/>
            <a:ext cx="5872163" cy="44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7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5" name="Automotive Virtual Drive Test (LTE and LTE-A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805" y="145472"/>
            <a:ext cx="10165644" cy="5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Power Delay Profile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0" y="1194519"/>
            <a:ext cx="12029966" cy="468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Theoretic indoor PDP shown</a:t>
            </a:r>
          </a:p>
          <a:p>
            <a:r>
              <a:rPr lang="en-GB" sz="2400" kern="0" dirty="0"/>
              <a:t>Usually, the first rays to arrive, have the largest amplitude (shortest distance)</a:t>
            </a:r>
          </a:p>
          <a:p>
            <a:pPr lvl="1"/>
            <a:r>
              <a:rPr lang="en-GB" sz="2000" kern="0" dirty="0"/>
              <a:t>magnitude tends to fall away as the time delay increases (due to path loss, reflection/diffraction loss)</a:t>
            </a:r>
          </a:p>
          <a:p>
            <a:r>
              <a:rPr lang="en-GB" sz="2400" kern="0" dirty="0"/>
              <a:t>Frequency selective channel</a:t>
            </a:r>
          </a:p>
          <a:p>
            <a:pPr marL="0" indent="0">
              <a:buNone/>
            </a:pPr>
            <a:endParaRPr lang="en-GB" sz="2400" b="1" kern="0" dirty="0"/>
          </a:p>
          <a:p>
            <a:pPr marL="0" indent="0">
              <a:buNone/>
            </a:pPr>
            <a:endParaRPr lang="en-GB" sz="24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r="3608"/>
          <a:stretch/>
        </p:blipFill>
        <p:spPr>
          <a:xfrm>
            <a:off x="6284890" y="2607343"/>
            <a:ext cx="5284410" cy="2966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7FFF3-8CD6-DA41-BC16-B119710A7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t="1976" r="6303" b="47528"/>
          <a:stretch/>
        </p:blipFill>
        <p:spPr>
          <a:xfrm>
            <a:off x="12552" y="3872956"/>
            <a:ext cx="5894559" cy="190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Wideband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1260183"/>
            <a:ext cx="12005733" cy="102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/>
              <a:t>Channel</a:t>
            </a:r>
            <a:r>
              <a:rPr lang="en-GB" i="1" kern="0" dirty="0"/>
              <a:t> </a:t>
            </a:r>
            <a:r>
              <a:rPr lang="en-GB" kern="0" dirty="0"/>
              <a:t>bandwidth is far in excess of the channel’s coherence bandwidth. Allows higher bandwidth and faster communication.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264361"/>
            <a:ext cx="113770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+mj-lt"/>
                <a:ea typeface="+mj-ea"/>
                <a:cs typeface="+mj-cs"/>
              </a:defRPr>
            </a:lvl1pPr>
            <a:lvl2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2pPr>
            <a:lvl3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3pPr>
            <a:lvl4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4pPr>
            <a:lvl5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5pPr>
            <a:lvl6pPr marL="8985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6pPr>
            <a:lvl7pPr marL="13557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7pPr>
            <a:lvl8pPr marL="18129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8pPr>
            <a:lvl9pPr marL="22701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9pPr>
          </a:lstStyle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GB" kern="0" dirty="0"/>
              <a:t>Narrowband System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4303551"/>
            <a:ext cx="12005733" cy="102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/>
              <a:t>Channel</a:t>
            </a:r>
            <a:r>
              <a:rPr lang="en-GB" i="1" kern="0" dirty="0"/>
              <a:t> </a:t>
            </a:r>
            <a:r>
              <a:rPr lang="en-GB" kern="0" dirty="0"/>
              <a:t>bandwidth is less than the channel’s coherence bandwidth. </a:t>
            </a:r>
          </a:p>
        </p:txBody>
      </p:sp>
    </p:spTree>
    <p:extLst>
      <p:ext uri="{BB962C8B-B14F-4D97-AF65-F5344CB8AC3E}">
        <p14:creationId xmlns:p14="http://schemas.microsoft.com/office/powerpoint/2010/main" val="372780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33" y="-93981"/>
            <a:ext cx="11377084" cy="11430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dirty="0"/>
              <a:t>Derivation of Doppler Shift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6879" y="923998"/>
            <a:ext cx="7053942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>
                <a:latin typeface="+mn-lt"/>
              </a:rPr>
              <a:t>At </a:t>
            </a:r>
            <a:r>
              <a:rPr lang="en-US" sz="2400" kern="0" dirty="0">
                <a:solidFill>
                  <a:srgbClr val="0066FF"/>
                </a:solidFill>
                <a:latin typeface="+mn-lt"/>
              </a:rPr>
              <a:t>point B </a:t>
            </a:r>
            <a:r>
              <a:rPr lang="en-US" sz="2400" kern="0" dirty="0">
                <a:latin typeface="+mn-lt"/>
              </a:rPr>
              <a:t>the radio path back to the transmitting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latin typeface="+mn-lt"/>
              </a:rPr>
              <a:t>source (vehicle moving away from </a:t>
            </a:r>
            <a:r>
              <a:rPr lang="en-US" sz="2400" kern="0" dirty="0" err="1">
                <a:latin typeface="+mn-lt"/>
              </a:rPr>
              <a:t>basestation</a:t>
            </a:r>
            <a:r>
              <a:rPr lang="en-US" sz="2400" kern="0" dirty="0">
                <a:latin typeface="+mn-lt"/>
              </a:rPr>
              <a:t>) is extended to length by distance </a:t>
            </a:r>
            <a:r>
              <a:rPr lang="en-US" sz="2400" i="1" kern="0" dirty="0">
                <a:solidFill>
                  <a:srgbClr val="00B050"/>
                </a:solidFill>
                <a:latin typeface="+mn-lt"/>
              </a:rPr>
              <a:t>x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>
                <a:latin typeface="+mn-lt"/>
              </a:rPr>
              <a:t>By basic geometry, considering the triangle: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i="1" kern="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3653" r="9990"/>
          <a:stretch/>
        </p:blipFill>
        <p:spPr>
          <a:xfrm>
            <a:off x="7431779" y="139226"/>
            <a:ext cx="4664817" cy="241008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31779" y="1659331"/>
            <a:ext cx="510639" cy="391886"/>
          </a:xfrm>
          <a:prstGeom prst="ellipse">
            <a:avLst/>
          </a:prstGeom>
          <a:noFill/>
          <a:ln w="28575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451077" y="550352"/>
            <a:ext cx="510639" cy="391886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9289810">
            <a:off x="8175082" y="1051577"/>
            <a:ext cx="1969114" cy="986350"/>
          </a:xfrm>
          <a:prstGeom prst="rtTriangl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9289810">
            <a:off x="9261270" y="3339107"/>
            <a:ext cx="1969114" cy="986350"/>
          </a:xfrm>
          <a:prstGeom prst="rtTriangl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424564" y="3462951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kern="0" smtClean="0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564" y="3462951"/>
                <a:ext cx="38266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714366" y="3099277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ker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366" y="3099277"/>
                <a:ext cx="37920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086794" y="3813741"/>
                <a:ext cx="389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ker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kern="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794" y="3813741"/>
                <a:ext cx="3891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/>
          <p:cNvSpPr/>
          <p:nvPr/>
        </p:nvSpPr>
        <p:spPr>
          <a:xfrm>
            <a:off x="9401705" y="3707425"/>
            <a:ext cx="45719" cy="184666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9154261" y="3984424"/>
            <a:ext cx="868300" cy="1398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</p:cNvCxnSpPr>
          <p:nvPr/>
        </p:nvCxnSpPr>
        <p:spPr>
          <a:xfrm>
            <a:off x="10475939" y="3998407"/>
            <a:ext cx="827745" cy="2375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084939" y="3367728"/>
            <a:ext cx="679249" cy="34045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0022561" y="2862990"/>
            <a:ext cx="721986" cy="37157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52430" y="2531068"/>
                <a:ext cx="16467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kern="0">
                          <a:latin typeface="Cambria Math" charset="0"/>
                        </a:rPr>
                        <m:t>𝑥</m:t>
                      </m:r>
                      <m:r>
                        <a:rPr lang="en-GB" sz="2400" i="1" kern="0">
                          <a:latin typeface="Cambria Math" charset="0"/>
                        </a:rPr>
                        <m:t>=</m:t>
                      </m:r>
                      <m:r>
                        <a:rPr lang="en-GB" sz="2400" i="1" kern="0">
                          <a:latin typeface="Cambria Math" charset="0"/>
                        </a:rPr>
                        <m:t>𝑑𝑐𝑜𝑠𝑎</m:t>
                      </m:r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430" y="2531068"/>
                <a:ext cx="164679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75704" y="3191161"/>
            <a:ext cx="693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>
                <a:latin typeface="+mn-lt"/>
              </a:rPr>
              <a:t>Phase change for a single path: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9" y="4345039"/>
            <a:ext cx="5257800" cy="1143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678873" y="4567112"/>
            <a:ext cx="308758" cy="794540"/>
          </a:xfrm>
          <a:prstGeom prst="rect">
            <a:avLst/>
          </a:prstGeom>
          <a:noFill/>
          <a:ln w="38100">
            <a:solidFill>
              <a:srgbClr val="0066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50314" y="3999636"/>
            <a:ext cx="2121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kern="0" dirty="0">
                <a:solidFill>
                  <a:srgbClr val="0066FF"/>
                </a:solidFill>
              </a:rPr>
              <a:t>Terminal is moving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kern="0" dirty="0">
                <a:solidFill>
                  <a:srgbClr val="0066FF"/>
                </a:solidFill>
              </a:rPr>
              <a:t>away from 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337410" y="3991000"/>
                <a:ext cx="202034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kern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i="1" kern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i="1" kern="0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𝑑𝑐𝑜𝑠𝑎</m:t>
                      </m:r>
                    </m:oMath>
                  </m:oMathPara>
                </a14:m>
                <a:endParaRPr lang="en-US" kern="0" dirty="0">
                  <a:solidFill>
                    <a:srgbClr val="00B050"/>
                  </a:solidFill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i="1" kern="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10" y="3991000"/>
                <a:ext cx="2020343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5080999" y="4594359"/>
            <a:ext cx="969806" cy="414464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3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380" y="1265018"/>
                <a:ext cx="5961412" cy="1529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400" kern="0" dirty="0"/>
                  <a:t>Assuming:</a:t>
                </a:r>
              </a:p>
              <a:p>
                <a:pPr marL="800100" lvl="1" indent="-3429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400" kern="0" dirty="0"/>
                  <a:t>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kern="0" smtClean="0">
                        <a:latin typeface="Cambria Math" charset="0"/>
                      </a:rPr>
                      <m:t>v</m:t>
                    </m:r>
                    <m:r>
                      <a:rPr lang="en-GB" sz="2400" b="0" i="0" kern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kern="0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sz="2400" b="0" i="1" kern="0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GB" sz="2400" b="0" i="0" kern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kern="0" dirty="0"/>
                  <a:t>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kern="0" dirty="0" smtClean="0">
                        <a:solidFill>
                          <a:srgbClr val="0066FF"/>
                        </a:solidFill>
                        <a:latin typeface="Cambria Math" charset="0"/>
                      </a:rPr>
                      <m:t>d</m:t>
                    </m:r>
                    <m:r>
                      <a:rPr lang="en-GB" sz="2400" ker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kern="0" smtClean="0">
                        <a:latin typeface="Cambria Math" charset="0"/>
                      </a:rPr>
                      <m:t>vt</m:t>
                    </m:r>
                  </m:oMath>
                </a14:m>
                <a:endParaRPr lang="en-US" sz="2400" kern="0" dirty="0"/>
              </a:p>
              <a:p>
                <a:pPr marL="800100" lvl="1" indent="-3429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kern="0" smtClean="0">
                        <a:latin typeface="Cambria Math" charset="0"/>
                      </a:rPr>
                      <m:t>c</m:t>
                    </m:r>
                    <m:r>
                      <a:rPr lang="en-GB" sz="2400" i="1" kern="0">
                        <a:latin typeface="Cambria Math" charset="0"/>
                      </a:rPr>
                      <m:t>=</m:t>
                    </m:r>
                    <m:r>
                      <a:rPr lang="en-GB" sz="2400" b="0" i="1" kern="0" smtClean="0">
                        <a:latin typeface="Cambria Math" charset="0"/>
                      </a:rPr>
                      <m:t>𝑓</m:t>
                    </m:r>
                    <m:r>
                      <a:rPr lang="en-GB" sz="2400" b="0" i="1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400" b="0" i="0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kern="0" dirty="0"/>
                  <a:t> i.e. </a:t>
                </a:r>
                <a14:m>
                  <m:oMath xmlns:m="http://schemas.openxmlformats.org/officeDocument/2006/math">
                    <m:r>
                      <a:rPr lang="en-GB" sz="2400" i="1" kern="0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400" b="0" i="1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kern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GB" sz="2400" b="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num>
                      <m:den>
                        <m:r>
                          <a:rPr lang="en-GB" sz="2400" b="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sz="2400" kern="0" dirty="0"/>
                  <a:t> 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" y="1265018"/>
                <a:ext cx="5961412" cy="1529458"/>
              </a:xfrm>
              <a:prstGeom prst="rect">
                <a:avLst/>
              </a:prstGeom>
              <a:blipFill rotWithShape="0">
                <a:blip r:embed="rId2"/>
                <a:stretch>
                  <a:fillRect l="-1329" t="-2800" b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16" y="2622621"/>
            <a:ext cx="3670300" cy="1054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20" y="1139125"/>
            <a:ext cx="5257800" cy="11430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0541666" y="1265018"/>
            <a:ext cx="309020" cy="491424"/>
          </a:xfrm>
          <a:prstGeom prst="ellipse">
            <a:avLst/>
          </a:prstGeom>
          <a:noFill/>
          <a:ln w="28575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24793" y="1756441"/>
            <a:ext cx="380272" cy="484657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-30433" y="0"/>
            <a:ext cx="113770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5"/>
              </a:buBlip>
              <a:defRPr sz="4400">
                <a:solidFill>
                  <a:srgbClr val="B01C2E"/>
                </a:solidFill>
                <a:latin typeface="+mj-lt"/>
                <a:ea typeface="+mj-ea"/>
                <a:cs typeface="+mj-cs"/>
              </a:defRPr>
            </a:lvl1pPr>
            <a:lvl2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5"/>
              </a:buBlip>
              <a:defRPr sz="4400">
                <a:solidFill>
                  <a:srgbClr val="B01C2E"/>
                </a:solidFill>
                <a:latin typeface="Arial" charset="0"/>
              </a:defRPr>
            </a:lvl2pPr>
            <a:lvl3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5"/>
              </a:buBlip>
              <a:defRPr sz="4400">
                <a:solidFill>
                  <a:srgbClr val="B01C2E"/>
                </a:solidFill>
                <a:latin typeface="Arial" charset="0"/>
              </a:defRPr>
            </a:lvl3pPr>
            <a:lvl4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5"/>
              </a:buBlip>
              <a:defRPr sz="4400">
                <a:solidFill>
                  <a:srgbClr val="B01C2E"/>
                </a:solidFill>
                <a:latin typeface="Arial" charset="0"/>
              </a:defRPr>
            </a:lvl4pPr>
            <a:lvl5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5"/>
              </a:buBlip>
              <a:defRPr sz="4400">
                <a:solidFill>
                  <a:srgbClr val="B01C2E"/>
                </a:solidFill>
                <a:latin typeface="Arial" charset="0"/>
              </a:defRPr>
            </a:lvl5pPr>
            <a:lvl6pPr marL="8985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5"/>
              </a:buBlip>
              <a:defRPr sz="4400">
                <a:solidFill>
                  <a:srgbClr val="B01C2E"/>
                </a:solidFill>
                <a:latin typeface="Arial" charset="0"/>
              </a:defRPr>
            </a:lvl6pPr>
            <a:lvl7pPr marL="13557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5"/>
              </a:buBlip>
              <a:defRPr sz="4400">
                <a:solidFill>
                  <a:srgbClr val="B01C2E"/>
                </a:solidFill>
                <a:latin typeface="Arial" charset="0"/>
              </a:defRPr>
            </a:lvl7pPr>
            <a:lvl8pPr marL="18129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5"/>
              </a:buBlip>
              <a:defRPr sz="4400">
                <a:solidFill>
                  <a:srgbClr val="B01C2E"/>
                </a:solidFill>
                <a:latin typeface="Arial" charset="0"/>
              </a:defRPr>
            </a:lvl8pPr>
            <a:lvl9pPr marL="22701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5"/>
              </a:buBlip>
              <a:defRPr sz="4400">
                <a:solidFill>
                  <a:srgbClr val="B01C2E"/>
                </a:solidFill>
                <a:latin typeface="Arial" charset="0"/>
              </a:defRPr>
            </a:lvl9pPr>
          </a:lstStyle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GB" kern="0" dirty="0"/>
              <a:t>Derivation of Doppler Shift (2)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9425" y="3723083"/>
            <a:ext cx="116971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The resulting Frequency Shift/Doppler frequency (=rate of phase change due to movement):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sz="2400" kern="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r="3889"/>
          <a:stretch/>
        </p:blipFill>
        <p:spPr>
          <a:xfrm>
            <a:off x="637197" y="4605328"/>
            <a:ext cx="6685808" cy="1155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03" y="4352816"/>
            <a:ext cx="2058156" cy="14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75792"/>
      </p:ext>
    </p:extLst>
  </p:cSld>
  <p:clrMapOvr>
    <a:masterClrMapping/>
  </p:clrMapOvr>
</p:sld>
</file>

<file path=ppt/theme/theme1.xml><?xml version="1.0" encoding="utf-8"?>
<a:theme xmlns:a="http://schemas.openxmlformats.org/drawingml/2006/main" name="UOBtemplate 13 Feb">
  <a:themeElements>
    <a:clrScheme name="UOBtemplate 13 Fe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Btemplate 13 Fe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Btemplate 13 Fe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UOB template subtitle in white bar 01 May</Template>
  <TotalTime>9724</TotalTime>
  <Words>536</Words>
  <Application>Microsoft Macintosh PowerPoint</Application>
  <PresentationFormat>Widescreen</PresentationFormat>
  <Paragraphs>73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Cambria Math</vt:lpstr>
      <vt:lpstr>UOBtemplate 13 Feb</vt:lpstr>
      <vt:lpstr>PowerPoint Presentation</vt:lpstr>
      <vt:lpstr>Question 1</vt:lpstr>
      <vt:lpstr>Questions 2-3</vt:lpstr>
      <vt:lpstr>Rayleigh fading over rectangular area</vt:lpstr>
      <vt:lpstr>PowerPoint Presentation</vt:lpstr>
      <vt:lpstr>Power Delay Profile </vt:lpstr>
      <vt:lpstr>Wideband System</vt:lpstr>
      <vt:lpstr>Derivation of Doppler Shift (1)</vt:lpstr>
      <vt:lpstr>PowerPoint Presentation</vt:lpstr>
      <vt:lpstr>Doppler frequency – Example</vt:lpstr>
      <vt:lpstr>Doppler frequency – Example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CDT Industrial mtg 27th July</dc:title>
  <dc:creator>Mark Beach</dc:creator>
  <cp:lastModifiedBy>Angela Doufexi</cp:lastModifiedBy>
  <cp:revision>193</cp:revision>
  <cp:lastPrinted>2018-11-14T15:18:03Z</cp:lastPrinted>
  <dcterms:created xsi:type="dcterms:W3CDTF">2007-05-01T15:00:58Z</dcterms:created>
  <dcterms:modified xsi:type="dcterms:W3CDTF">2020-12-10T09:19:00Z</dcterms:modified>
</cp:coreProperties>
</file>